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B84267"/>
    <a:srgbClr val="3E25D5"/>
    <a:srgbClr val="21B525"/>
    <a:srgbClr val="27D72B"/>
    <a:srgbClr val="74E5E8"/>
    <a:srgbClr val="9900CC"/>
    <a:srgbClr val="FF9900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2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1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9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0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 userDrawn="1"/>
        </p:nvSpPr>
        <p:spPr>
          <a:xfrm>
            <a:off x="112109" y="169192"/>
            <a:ext cx="8898340" cy="6557703"/>
          </a:xfrm>
          <a:prstGeom prst="foldedCorner">
            <a:avLst/>
          </a:prstGeom>
          <a:blipFill>
            <a:blip r:embed="rId14"/>
            <a:stretch>
              <a:fillRect/>
            </a:stretch>
          </a:blip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4AC4-C5EA-459F-B314-7F64EF023FC3}" type="datetimeFigureOut">
              <a:rPr lang="ru-RU" smtClean="0"/>
              <a:t>26.04.2017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42" y="6447945"/>
            <a:ext cx="4581442" cy="4084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559" y="6446584"/>
            <a:ext cx="4581442" cy="4084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2810-EA44-4DEB-9A0E-FBA844348C7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496"/>
            <a:ext cx="4562558" cy="408467"/>
          </a:xfrm>
          <a:prstGeom prst="rect">
            <a:avLst/>
          </a:prstGeom>
        </p:spPr>
      </p:pic>
      <p:pic>
        <p:nvPicPr>
          <p:cNvPr id="20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42" y="365126"/>
            <a:ext cx="1049712" cy="178928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42" y="4160507"/>
            <a:ext cx="1049712" cy="178928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558" y="-3364"/>
            <a:ext cx="4581442" cy="408467"/>
          </a:xfrm>
          <a:prstGeom prst="rect">
            <a:avLst/>
          </a:prstGeom>
        </p:spPr>
      </p:pic>
      <p:pic>
        <p:nvPicPr>
          <p:cNvPr id="23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 rotWithShape="1">
          <a:blip r:embed="rId1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15059"/>
            <a:ext cx="953127" cy="1140278"/>
          </a:xfrm>
          <a:prstGeom prst="rect">
            <a:avLst/>
          </a:prstGeom>
          <a:noFill/>
        </p:spPr>
      </p:pic>
      <p:pic>
        <p:nvPicPr>
          <p:cNvPr id="22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4" y="2909911"/>
            <a:ext cx="1049712" cy="1789282"/>
          </a:xfrm>
          <a:prstGeom prst="rect">
            <a:avLst/>
          </a:prstGeom>
          <a:noFill/>
        </p:spPr>
      </p:pic>
      <p:pic>
        <p:nvPicPr>
          <p:cNvPr id="21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" y="1615722"/>
            <a:ext cx="1049712" cy="1789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9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193800"/>
            <a:ext cx="7772400" cy="18288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993300"/>
                </a:solidFill>
                <a:latin typeface="Cambria" panose="02040503050406030204" pitchFamily="18" charset="0"/>
              </a:rPr>
              <a:t>Многофункциональный</a:t>
            </a:r>
            <a:br>
              <a:rPr lang="ru-RU" sz="4400" b="1" i="1" dirty="0" smtClean="0">
                <a:solidFill>
                  <a:srgbClr val="993300"/>
                </a:solidFill>
                <a:latin typeface="Cambria" panose="02040503050406030204" pitchFamily="18" charset="0"/>
              </a:rPr>
            </a:br>
            <a:r>
              <a:rPr lang="ru-RU" sz="4400" b="1" i="1" dirty="0" smtClean="0">
                <a:solidFill>
                  <a:srgbClr val="993300"/>
                </a:solidFill>
                <a:latin typeface="Cambria" panose="02040503050406030204" pitchFamily="18" charset="0"/>
              </a:rPr>
              <a:t>«Сказочный домик»</a:t>
            </a:r>
            <a:endParaRPr lang="ru-RU" sz="4400" b="1" i="1" dirty="0">
              <a:solidFill>
                <a:srgbClr val="9933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0800" y="3771900"/>
            <a:ext cx="4940300" cy="2667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Авторы: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1. </a:t>
            </a:r>
            <a:r>
              <a:rPr lang="ru-RU" sz="1800" b="1" i="1" dirty="0" err="1" smtClean="0">
                <a:solidFill>
                  <a:srgbClr val="0033CC"/>
                </a:solidFill>
                <a:latin typeface="Cambria" panose="02040503050406030204" pitchFamily="18" charset="0"/>
              </a:rPr>
              <a:t>Абражеева</a:t>
            </a: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 </a:t>
            </a:r>
            <a:r>
              <a:rPr lang="ru-RU" sz="1800" b="1" i="1" dirty="0">
                <a:solidFill>
                  <a:srgbClr val="0033CC"/>
                </a:solidFill>
                <a:latin typeface="Cambria" panose="02040503050406030204" pitchFamily="18" charset="0"/>
              </a:rPr>
              <a:t>Лариса Геннадьевна, воспитатель, </a:t>
            </a: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стаж </a:t>
            </a:r>
            <a:r>
              <a:rPr lang="ru-RU" sz="1800" b="1" i="1" dirty="0">
                <a:solidFill>
                  <a:srgbClr val="0033CC"/>
                </a:solidFill>
                <a:latin typeface="Cambria" panose="02040503050406030204" pitchFamily="18" charset="0"/>
              </a:rPr>
              <a:t>работы-29лет</a:t>
            </a: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, </a:t>
            </a:r>
            <a:r>
              <a:rPr lang="ru-RU" sz="1800" b="1" i="1" dirty="0">
                <a:solidFill>
                  <a:srgbClr val="0033CC"/>
                </a:solidFill>
                <a:latin typeface="Cambria" panose="02040503050406030204" pitchFamily="18" charset="0"/>
              </a:rPr>
              <a:t>высшая квалификационная категория.</a:t>
            </a:r>
          </a:p>
          <a:p>
            <a:pPr>
              <a:lnSpc>
                <a:spcPct val="100000"/>
              </a:lnSpc>
            </a:pPr>
            <a:r>
              <a:rPr lang="ru-RU" sz="1800" b="1" i="1" dirty="0">
                <a:solidFill>
                  <a:srgbClr val="0033CC"/>
                </a:solidFill>
                <a:latin typeface="Cambria" panose="02040503050406030204" pitchFamily="18" charset="0"/>
              </a:rPr>
              <a:t>2. Барановская Валентина Владимировна, </a:t>
            </a: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воспитатель, стаж </a:t>
            </a:r>
            <a:r>
              <a:rPr lang="ru-RU" sz="1800" b="1" i="1" dirty="0">
                <a:solidFill>
                  <a:srgbClr val="0033CC"/>
                </a:solidFill>
                <a:latin typeface="Cambria" panose="02040503050406030204" pitchFamily="18" charset="0"/>
              </a:rPr>
              <a:t>работы-31 год, высшая квалификационная категория</a:t>
            </a: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2017 год</a:t>
            </a:r>
            <a:endParaRPr lang="ru-RU" sz="1800" b="1" i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533400"/>
            <a:ext cx="84201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Муниципальное бюджетное дошкольное образовательное учреждение «Детский сад №147"</a:t>
            </a:r>
            <a:endParaRPr lang="ru-RU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Documents and Settings\МБДОУ\Мои документы\Мои рисунки\ЭКСПЕРТНЫЙ СОВЕТ группы 2\эксп.совет группа 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931" y="3527579"/>
            <a:ext cx="3329300" cy="2497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3E25D5"/>
                </a:solidFill>
                <a:latin typeface="Cambria" panose="02040503050406030204" pitchFamily="18" charset="0"/>
              </a:rPr>
              <a:t>«Волшебные часы»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Формировать систему представлений о времени: его текучести, периодичности, необратимости, последовательности.</a:t>
            </a:r>
          </a:p>
          <a:p>
            <a:pPr marL="342900" indent="-342900">
              <a:buAutoNum type="arabicPeriod"/>
              <a:defRPr/>
            </a:pPr>
            <a:r>
              <a:rPr lang="ru-RU" smtClean="0">
                <a:latin typeface="Cambria" panose="02040503050406030204" pitchFamily="18" charset="0"/>
              </a:rPr>
              <a:t>Формировать умение определять </a:t>
            </a:r>
            <a:r>
              <a:rPr lang="ru-RU" dirty="0" smtClean="0">
                <a:latin typeface="Cambria" panose="02040503050406030204" pitchFamily="18" charset="0"/>
              </a:rPr>
              <a:t>время по часам с точностью до 1 часа.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>
                <a:latin typeface="Cambria" panose="02040503050406030204" pitchFamily="18" charset="0"/>
              </a:rPr>
              <a:t>игра представляет собой игрушку в форме </a:t>
            </a:r>
            <a:r>
              <a:rPr lang="ru-RU" dirty="0" smtClean="0">
                <a:latin typeface="Cambria" panose="02040503050406030204" pitchFamily="18" charset="0"/>
              </a:rPr>
              <a:t>домика. На крыше имеются часы со стрелками на липучке.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Предлагается назвать время.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Предлагается выставить время.</a:t>
            </a:r>
            <a:endParaRPr lang="ru-RU" dirty="0">
              <a:latin typeface="Cambria" panose="02040503050406030204" pitchFamily="18" charset="0"/>
            </a:endParaRPr>
          </a:p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C:\Documents and Settings\МБДОУ\Мои документы\Мои рисунки\ЭКСПЕРТНЫЙ СОВЕТ группы 2\эксп.совет группа 2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6786" y="3632676"/>
            <a:ext cx="3168724" cy="23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B84267"/>
                </a:solidFill>
                <a:latin typeface="Cambria" panose="02040503050406030204" pitchFamily="18" charset="0"/>
              </a:rPr>
              <a:t>«Что изменилось?»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Развивать память, внимание, зрительное восприятие.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>
                <a:latin typeface="Cambria" panose="02040503050406030204" pitchFamily="18" charset="0"/>
              </a:rPr>
              <a:t>игра представляет собой игрушку в форме </a:t>
            </a:r>
            <a:r>
              <a:rPr lang="ru-RU" dirty="0" smtClean="0">
                <a:latin typeface="Cambria" panose="02040503050406030204" pitchFamily="18" charset="0"/>
              </a:rPr>
              <a:t>домика. В окошечках находятся картинки.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Педагог </a:t>
            </a:r>
            <a:r>
              <a:rPr lang="ru-RU" dirty="0">
                <a:latin typeface="Cambria" panose="02040503050406030204" pitchFamily="18" charset="0"/>
              </a:rPr>
              <a:t>располагает картинки в окошечки домика. Дети их рассматривают и запоминают. Педагог просит детей закрыть глаза. Педагог убирает одну картинку. Затем дети рассказывают о том, какая картинка исчезла на домике.</a:t>
            </a:r>
          </a:p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4" name="Picture 2" descr="C:\Documents and Settings\МБДОУ\Мои документы\Мои рисунки\ЭКСПЕРТНЫЙ СОВЕТ группы 2\эксп.совет группа 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1414" y="3949868"/>
            <a:ext cx="2846699" cy="2135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" y="625643"/>
            <a:ext cx="82767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mbria" panose="02040503050406030204" pitchFamily="18" charset="0"/>
              </a:rPr>
              <a:t>Многофункциональность </a:t>
            </a:r>
            <a:r>
              <a:rPr lang="ru-RU" sz="1600" i="1" dirty="0">
                <a:latin typeface="Cambria" panose="02040503050406030204" pitchFamily="18" charset="0"/>
              </a:rPr>
              <a:t>пособия состоит в том, что оно одновременно выполняет развивающую, обучающую</a:t>
            </a:r>
            <a:r>
              <a:rPr lang="ru-RU" sz="1600" i="1" dirty="0" smtClean="0">
                <a:latin typeface="Cambria" panose="02040503050406030204" pitchFamily="18" charset="0"/>
              </a:rPr>
              <a:t>, воспитательную  </a:t>
            </a:r>
            <a:r>
              <a:rPr lang="ru-RU" sz="1600" i="1" dirty="0">
                <a:latin typeface="Cambria" panose="02040503050406030204" pitchFamily="18" charset="0"/>
              </a:rPr>
              <a:t>функции в различных формах работы с детьми: в самостоятельной деятельности детей, в игровой </a:t>
            </a:r>
            <a:r>
              <a:rPr lang="ru-RU" sz="1600" i="1" dirty="0" smtClean="0">
                <a:latin typeface="Cambria" panose="02040503050406030204" pitchFamily="18" charset="0"/>
              </a:rPr>
              <a:t>деятельности.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Оно в комплексе решает задачи</a:t>
            </a:r>
            <a:r>
              <a:rPr lang="ru-RU" sz="1600" i="1" dirty="0" smtClean="0">
                <a:latin typeface="Cambria" panose="02040503050406030204" pitchFamily="18" charset="0"/>
              </a:rPr>
              <a:t>: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1) С</a:t>
            </a:r>
            <a:r>
              <a:rPr lang="ru-RU" sz="1600" i="1" dirty="0" smtClean="0">
                <a:latin typeface="Cambria" panose="02040503050406030204" pitchFamily="18" charset="0"/>
              </a:rPr>
              <a:t>оциально-коммуникативного  </a:t>
            </a:r>
            <a:r>
              <a:rPr lang="ru-RU" sz="1600" i="1" dirty="0">
                <a:latin typeface="Cambria" panose="02040503050406030204" pitchFamily="18" charset="0"/>
              </a:rPr>
              <a:t>развития</a:t>
            </a:r>
            <a:r>
              <a:rPr lang="ru-RU" sz="1600" i="1" dirty="0" smtClean="0">
                <a:latin typeface="Cambria" panose="02040503050406030204" pitchFamily="18" charset="0"/>
              </a:rPr>
              <a:t>;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2) </a:t>
            </a:r>
            <a:r>
              <a:rPr lang="ru-RU" sz="1600" i="1" dirty="0" smtClean="0">
                <a:latin typeface="Cambria" panose="02040503050406030204" pitchFamily="18" charset="0"/>
              </a:rPr>
              <a:t>Познавательного развития;</a:t>
            </a:r>
          </a:p>
          <a:p>
            <a:r>
              <a:rPr lang="ru-RU" sz="1600" i="1" dirty="0" smtClean="0">
                <a:latin typeface="Cambria" panose="02040503050406030204" pitchFamily="18" charset="0"/>
              </a:rPr>
              <a:t>3) Речевого развития;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4</a:t>
            </a:r>
            <a:r>
              <a:rPr lang="ru-RU" sz="1600" i="1" dirty="0" smtClean="0">
                <a:latin typeface="Cambria" panose="02040503050406030204" pitchFamily="18" charset="0"/>
              </a:rPr>
              <a:t>) Художественно-эстетического развития;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5</a:t>
            </a:r>
            <a:r>
              <a:rPr lang="ru-RU" sz="1600" i="1" dirty="0" smtClean="0">
                <a:latin typeface="Cambria" panose="02040503050406030204" pitchFamily="18" charset="0"/>
              </a:rPr>
              <a:t>) Физического развития.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 smtClean="0">
                <a:latin typeface="Cambria" panose="02040503050406030204" pitchFamily="18" charset="0"/>
              </a:rPr>
              <a:t>             Актуальность </a:t>
            </a:r>
            <a:r>
              <a:rPr lang="ru-RU" sz="1600" i="1" dirty="0">
                <a:latin typeface="Cambria" panose="02040503050406030204" pitchFamily="18" charset="0"/>
              </a:rPr>
              <a:t>данного пособия в том, что оно поэтапно подготавливает детей к школе на основе сенсорного развития, развития </a:t>
            </a:r>
            <a:r>
              <a:rPr lang="ru-RU" sz="1600" i="1" dirty="0" smtClean="0">
                <a:latin typeface="Cambria" panose="02040503050406030204" pitchFamily="18" charset="0"/>
              </a:rPr>
              <a:t>познавательных </a:t>
            </a:r>
            <a:r>
              <a:rPr lang="ru-RU" sz="1600" i="1" dirty="0">
                <a:latin typeface="Cambria" panose="02040503050406030204" pitchFamily="18" charset="0"/>
              </a:rPr>
              <a:t>интересов</a:t>
            </a:r>
            <a:r>
              <a:rPr lang="ru-RU" sz="1600" i="1" dirty="0" smtClean="0">
                <a:latin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Перспективность пособия в том, что оно может быть использовано в разных возрастных периодах дошкольного детства ( и в младшем дошкольном возрасте, в средних группах, и в старших-подготовительных). </a:t>
            </a:r>
            <a:r>
              <a:rPr lang="ru-RU" sz="1600" i="1" dirty="0" smtClean="0">
                <a:latin typeface="Cambria" panose="02040503050406030204" pitchFamily="18" charset="0"/>
              </a:rPr>
              <a:t>На </a:t>
            </a:r>
            <a:r>
              <a:rPr lang="ru-RU" sz="1600" i="1" dirty="0">
                <a:latin typeface="Cambria" panose="02040503050406030204" pitchFamily="18" charset="0"/>
              </a:rPr>
              <a:t>основе использования дидактического пособия у детей </a:t>
            </a:r>
            <a:r>
              <a:rPr lang="ru-RU" sz="1600" i="1" dirty="0" smtClean="0">
                <a:latin typeface="Cambria" panose="02040503050406030204" pitchFamily="18" charset="0"/>
              </a:rPr>
              <a:t>активизируются </a:t>
            </a:r>
            <a:r>
              <a:rPr lang="ru-RU" sz="1600" i="1" dirty="0">
                <a:latin typeface="Cambria" panose="02040503050406030204" pitchFamily="18" charset="0"/>
              </a:rPr>
              <a:t>когнитивные процессы (мышление, внимание, восприятие, память), развивается мелкая моторика, стимулируются сенсорные </a:t>
            </a:r>
            <a:r>
              <a:rPr lang="ru-RU" sz="1600" i="1" dirty="0" smtClean="0">
                <a:latin typeface="Cambria" panose="02040503050406030204" pitchFamily="18" charset="0"/>
              </a:rPr>
              <a:t>функции, </a:t>
            </a:r>
            <a:r>
              <a:rPr lang="ru-RU" sz="1600" i="1" dirty="0">
                <a:latin typeface="Cambria" panose="02040503050406030204" pitchFamily="18" charset="0"/>
              </a:rPr>
              <a:t>достигается снятие мышечного и психоэмоционального напряжения. </a:t>
            </a:r>
            <a:endParaRPr lang="ru-RU" sz="1600" i="1" dirty="0" smtClean="0">
              <a:latin typeface="Cambria" panose="02040503050406030204" pitchFamily="18" charset="0"/>
            </a:endParaRPr>
          </a:p>
          <a:p>
            <a:r>
              <a:rPr lang="ru-RU" sz="1600" i="1" dirty="0">
                <a:latin typeface="Cambria" panose="02040503050406030204" pitchFamily="18" charset="0"/>
              </a:rPr>
              <a:t>	</a:t>
            </a:r>
            <a:r>
              <a:rPr lang="ru-RU" sz="1600" i="1" dirty="0" smtClean="0">
                <a:latin typeface="Cambria" panose="02040503050406030204" pitchFamily="18" charset="0"/>
              </a:rPr>
              <a:t>Пособие </a:t>
            </a:r>
            <a:r>
              <a:rPr lang="ru-RU" sz="1600" i="1" dirty="0">
                <a:latin typeface="Cambria" panose="02040503050406030204" pitchFamily="18" charset="0"/>
              </a:rPr>
              <a:t>рекомендовано для использования педагогами детских садов для индивидуальной и подгрупповой работы с детьми от 2 до 7 лет.</a:t>
            </a:r>
            <a:endParaRPr lang="ru-RU" sz="1600" dirty="0">
              <a:latin typeface="Cambria" panose="02040503050406030204" pitchFamily="18" charset="0"/>
            </a:endParaRPr>
          </a:p>
          <a:p>
            <a:endParaRPr lang="ru-RU" altLang="ru-RU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" y="1438443"/>
            <a:ext cx="8276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C0066"/>
                </a:solidFill>
                <a:latin typeface="Cambria" panose="02040503050406030204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CC0066"/>
                </a:solidFill>
                <a:latin typeface="Cambria" panose="02040503050406030204" pitchFamily="18" charset="0"/>
              </a:rPr>
              <a:t>за внимание!</a:t>
            </a:r>
            <a:endParaRPr lang="ru-RU" sz="6000" b="1" dirty="0">
              <a:solidFill>
                <a:srgbClr val="CC0066"/>
              </a:solidFill>
              <a:latin typeface="Cambria" panose="02040503050406030204" pitchFamily="18" charset="0"/>
            </a:endParaRPr>
          </a:p>
          <a:p>
            <a:endParaRPr lang="ru-RU" altLang="ru-RU" sz="6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299" y="625643"/>
            <a:ext cx="81534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993300"/>
                </a:solidFill>
                <a:latin typeface="Cambria" panose="02040503050406030204" pitchFamily="18" charset="0"/>
              </a:rPr>
              <a:t>Цель: </a:t>
            </a:r>
            <a:r>
              <a:rPr lang="ru-RU" sz="2000" dirty="0" smtClean="0">
                <a:latin typeface="Cambria" panose="02040503050406030204" pitchFamily="18" charset="0"/>
              </a:rPr>
              <a:t>развитие познавательных интересов, </a:t>
            </a:r>
            <a:r>
              <a:rPr lang="ru-RU" sz="2000" dirty="0">
                <a:latin typeface="Cambria" panose="02040503050406030204" pitchFamily="18" charset="0"/>
              </a:rPr>
              <a:t>сенсорных способностей, любознательности  </a:t>
            </a:r>
            <a:r>
              <a:rPr lang="ru-RU" sz="2000" dirty="0" smtClean="0">
                <a:latin typeface="Cambria" panose="02040503050406030204" pitchFamily="18" charset="0"/>
              </a:rPr>
              <a:t>детей, расширение опыта ориентировки в окружающем.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9933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</a:rPr>
              <a:t>Формировать представления </a:t>
            </a:r>
            <a:r>
              <a:rPr lang="ru-RU" sz="2000" dirty="0">
                <a:latin typeface="Cambria" panose="02040503050406030204" pitchFamily="18" charset="0"/>
              </a:rPr>
              <a:t>о количестве, ориентировке в пространстве и во времени; 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</a:rPr>
              <a:t>Развивать компоненты  </a:t>
            </a:r>
            <a:r>
              <a:rPr lang="ru-RU" sz="2000" dirty="0">
                <a:latin typeface="Cambria" panose="02040503050406030204" pitchFamily="18" charset="0"/>
              </a:rPr>
              <a:t>устной речи (формирование словаря, развитие связной речи); </a:t>
            </a:r>
          </a:p>
          <a:p>
            <a:pPr marL="342900" indent="-342900">
              <a:buAutoNum type="arabicPeriod"/>
            </a:pPr>
            <a:r>
              <a:rPr lang="ru-RU" altLang="ru-RU" sz="2000" dirty="0" smtClean="0">
                <a:latin typeface="Cambria" panose="02040503050406030204" pitchFamily="18" charset="0"/>
              </a:rPr>
              <a:t>Развивать </a:t>
            </a:r>
            <a:r>
              <a:rPr lang="ru-RU" altLang="ru-RU" sz="2000" dirty="0">
                <a:latin typeface="Cambria" panose="02040503050406030204" pitchFamily="18" charset="0"/>
              </a:rPr>
              <a:t>мелкую моторику </a:t>
            </a:r>
            <a:r>
              <a:rPr lang="ru-RU" altLang="ru-RU" sz="2000" dirty="0" smtClean="0">
                <a:latin typeface="Cambria" panose="02040503050406030204" pitchFamily="18" charset="0"/>
              </a:rPr>
              <a:t>рук;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ambria" panose="02040503050406030204" pitchFamily="18" charset="0"/>
              </a:rPr>
              <a:t>Развивать внимание, память, мышление </a:t>
            </a:r>
            <a:r>
              <a:rPr lang="ru-RU" sz="2000" dirty="0">
                <a:latin typeface="Cambria" panose="02040503050406030204" pitchFamily="18" charset="0"/>
              </a:rPr>
              <a:t>и </a:t>
            </a:r>
            <a:r>
              <a:rPr lang="ru-RU" sz="2000" dirty="0" smtClean="0">
                <a:latin typeface="Cambria" panose="02040503050406030204" pitchFamily="18" charset="0"/>
              </a:rPr>
              <a:t>воображение. </a:t>
            </a:r>
          </a:p>
          <a:p>
            <a:pPr marL="342900" indent="-342900">
              <a:buAutoNum type="arabicPeriod"/>
            </a:pP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 smtClean="0">
                <a:latin typeface="Cambria" panose="02040503050406030204" pitchFamily="18" charset="0"/>
              </a:rPr>
              <a:t>	Дидактическое </a:t>
            </a:r>
            <a:r>
              <a:rPr lang="ru-RU" sz="2000" dirty="0">
                <a:latin typeface="Cambria" panose="02040503050406030204" pitchFamily="18" charset="0"/>
              </a:rPr>
              <a:t>пособие разрабатывалось в соответствии с требованиями </a:t>
            </a:r>
            <a:r>
              <a:rPr lang="ru-RU" sz="2000" dirty="0" smtClean="0">
                <a:latin typeface="Cambria" panose="02040503050406030204" pitchFamily="18" charset="0"/>
              </a:rPr>
              <a:t>ФГОС ДО. </a:t>
            </a:r>
            <a:r>
              <a:rPr lang="ru-RU" sz="2000" dirty="0">
                <a:latin typeface="Cambria" panose="02040503050406030204" pitchFamily="18" charset="0"/>
              </a:rPr>
              <a:t>Оно обладает многофункциональностью, </a:t>
            </a:r>
            <a:r>
              <a:rPr lang="ru-RU" sz="2000" dirty="0" smtClean="0">
                <a:latin typeface="Cambria" panose="02040503050406030204" pitchFamily="18" charset="0"/>
              </a:rPr>
              <a:t>доступностью, </a:t>
            </a:r>
            <a:r>
              <a:rPr lang="ru-RU" sz="2000" dirty="0">
                <a:latin typeface="Cambria" panose="02040503050406030204" pitchFamily="18" charset="0"/>
              </a:rPr>
              <a:t>безопасностью.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 </a:t>
            </a:r>
            <a:endParaRPr lang="ru-RU" sz="2000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FF00"/>
                </a:solidFill>
                <a:latin typeface="Cambria" panose="02040503050406030204" pitchFamily="18" charset="0"/>
              </a:rPr>
              <a:t>«Волшебный лес»</a:t>
            </a:r>
          </a:p>
          <a:p>
            <a:r>
              <a:rPr lang="ru-RU" b="1" i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Cambria" panose="02040503050406030204" pitchFamily="18" charset="0"/>
              </a:rPr>
              <a:t>Развивать представления о множестве: умение </a:t>
            </a:r>
          </a:p>
          <a:p>
            <a:r>
              <a:rPr lang="ru-RU" i="1" dirty="0" smtClean="0">
                <a:latin typeface="Cambria" panose="02040503050406030204" pitchFamily="18" charset="0"/>
              </a:rPr>
              <a:t>формировать множества по заданным основаниям.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Cambria" panose="02040503050406030204" pitchFamily="18" charset="0"/>
              </a:rPr>
              <a:t>Совершенствовать навыки количественного и порядкового счета в пределах 10.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Cambria" panose="02040503050406030204" pitchFamily="18" charset="0"/>
              </a:rPr>
              <a:t>Закреплять понимание отношений между числами натурального ряда, умение увеличивать и уменьшать каждое число на 1 в пределах 10.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Cambria" panose="02040503050406030204" pitchFamily="18" charset="0"/>
              </a:rPr>
              <a:t>Формировать умение называть числа в прямом и обратном порядке. </a:t>
            </a: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Documents and Settings\МБДОУ\Мои документы\Мои рисунки\ЭКСПЕРТНЫЙ СОВЕТ группы 2\эксп.совет группа 2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441698"/>
            <a:ext cx="3937000" cy="29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FF00"/>
                </a:solidFill>
                <a:latin typeface="Cambria" panose="02040503050406030204" pitchFamily="18" charset="0"/>
              </a:rPr>
              <a:t>«Волшебный лес»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 smtClean="0">
                <a:latin typeface="Cambria" panose="02040503050406030204" pitchFamily="18" charset="0"/>
              </a:rPr>
              <a:t>игра </a:t>
            </a:r>
            <a:r>
              <a:rPr lang="ru-RU" dirty="0">
                <a:latin typeface="Cambria" panose="02040503050406030204" pitchFamily="18" charset="0"/>
              </a:rPr>
              <a:t>представляет собой </a:t>
            </a:r>
            <a:r>
              <a:rPr lang="ru-RU" dirty="0" smtClean="0">
                <a:latin typeface="Cambria" panose="02040503050406030204" pitchFamily="18" charset="0"/>
              </a:rPr>
              <a:t>игрушку в форме домика, имеющего разного вида застежки, карманы, липучки. В карманах находятся цифры от 1 до 10 и фигурки из </a:t>
            </a:r>
            <a:r>
              <a:rPr lang="ru-RU" dirty="0" err="1" smtClean="0">
                <a:latin typeface="Cambria" panose="02040503050406030204" pitchFamily="18" charset="0"/>
              </a:rPr>
              <a:t>ковролина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</a:rPr>
              <a:t>1. Ребенку </a:t>
            </a:r>
            <a:r>
              <a:rPr lang="ru-RU" dirty="0">
                <a:latin typeface="Cambria" panose="02040503050406030204" pitchFamily="18" charset="0"/>
              </a:rPr>
              <a:t>предлагается  </a:t>
            </a:r>
            <a:r>
              <a:rPr lang="ru-RU" dirty="0" smtClean="0">
                <a:latin typeface="Cambria" panose="02040503050406030204" pitchFamily="18" charset="0"/>
              </a:rPr>
              <a:t>«посадить» (выложить) столько ёлочек, какая цифра прикреплена на липучке.</a:t>
            </a:r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2. Найти и поставить цифру, которая соответствует количеству выложенных ёлочек.</a:t>
            </a:r>
            <a:r>
              <a:rPr lang="ru-RU" dirty="0">
                <a:latin typeface="Cambria" panose="02040503050406030204" pitchFamily="18" charset="0"/>
              </a:rPr>
              <a:t> 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3. Выложить по порядку все цифры, сосчитать ёлочки в прямом и обратном порядке.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4. Расположить ёлочки в указанном направлении, отражая в речи их пространственное расположение (вверху, внизу, справа, слева, левее, правее)</a:t>
            </a: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C:\Documents and Settings\МБДОУ\Мои документы\Мои рисунки\ЭКСПЕРТНЫЙ СОВЕТ группы 2\эксп.совет группа 2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9" y="4610100"/>
            <a:ext cx="2807990" cy="21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МБДОУ\Мои документы\Мои рисунки\ЭКСПЕРТНЫЙ СОВЕТ группы 2\эксп.совет группа 2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23" y="4422751"/>
            <a:ext cx="3057771" cy="22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CC00FF"/>
                </a:solidFill>
                <a:latin typeface="Cambria" panose="02040503050406030204" pitchFamily="18" charset="0"/>
              </a:rPr>
              <a:t>«Дикие и домашние животные»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Расширять и систематизировать знания о домашних и диких животных.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Формировать систему представлений о диких животных: где живут, чем питаются, как добывают пищу и готовятся к зимней спячке.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Совершенствовать умение составлять рассказы о животных по картинкам.</a:t>
            </a: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Documents and Settings\МБДОУ\Мои документы\Мои рисунки\ЭКСПЕРТНЫЙ СОВЕТ группы 2\эксп.совет группа 2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62" y="3046949"/>
            <a:ext cx="3610823" cy="27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CC00FF"/>
                </a:solidFill>
                <a:latin typeface="Cambria" panose="02040503050406030204" pitchFamily="18" charset="0"/>
              </a:rPr>
              <a:t>«Дикие и домашние животные»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 smtClean="0">
                <a:latin typeface="Cambria" panose="02040503050406030204" pitchFamily="18" charset="0"/>
              </a:rPr>
              <a:t>игра </a:t>
            </a:r>
            <a:r>
              <a:rPr lang="ru-RU" dirty="0">
                <a:latin typeface="Cambria" panose="02040503050406030204" pitchFamily="18" charset="0"/>
              </a:rPr>
              <a:t>представляет собой </a:t>
            </a:r>
            <a:r>
              <a:rPr lang="ru-RU" dirty="0" smtClean="0">
                <a:latin typeface="Cambria" panose="02040503050406030204" pitchFamily="18" charset="0"/>
              </a:rPr>
              <a:t>игрушку в форме домика, имеющего разного вида окошки с застежками. В окошечке  находятся картинки с изображением диких и домашних животных.</a:t>
            </a:r>
            <a:endParaRPr lang="ru-RU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</a:rPr>
              <a:t>1. Ребенку </a:t>
            </a:r>
            <a:r>
              <a:rPr lang="ru-RU" dirty="0">
                <a:latin typeface="Cambria" panose="02040503050406030204" pitchFamily="18" charset="0"/>
              </a:rPr>
              <a:t>предлагается  </a:t>
            </a:r>
            <a:r>
              <a:rPr lang="ru-RU" dirty="0" smtClean="0">
                <a:latin typeface="Cambria" panose="02040503050406030204" pitchFamily="18" charset="0"/>
              </a:rPr>
              <a:t>«открыть» окошко и отгадав загадку про животное, найти картинку с отгадкой.</a:t>
            </a:r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2. Назвать детёнышей животных.</a:t>
            </a:r>
            <a:r>
              <a:rPr lang="ru-RU" dirty="0">
                <a:latin typeface="Cambria" panose="02040503050406030204" pitchFamily="18" charset="0"/>
              </a:rPr>
              <a:t> 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3. Соотнести животное с его жилищем.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4. Рассказать об особенностях  животного.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5. Рассказать о том, как животное готовится к зиме.</a:t>
            </a: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2" name="Picture 2" descr="C:\Documents and Settings\МБДОУ\Мои документы\Мои рисунки\ЭКСПЕРТНЫЙ СОВЕТ группы 2\эксп.совет группа 2 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7" y="4013200"/>
            <a:ext cx="309859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FF3399"/>
                </a:solidFill>
                <a:latin typeface="Cambria" panose="02040503050406030204" pitchFamily="18" charset="0"/>
              </a:rPr>
              <a:t>«В гостях у сказки»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Продолжать развивать интерес детей к русским народным сказкам.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Воспитывать сострадание и сочувствие к героям сказок.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Формировать умение содержательно и выразительно пересказывать сказки.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>
                <a:latin typeface="Cambria" panose="02040503050406030204" pitchFamily="18" charset="0"/>
              </a:rPr>
              <a:t>игра представляет собой игрушку в форме домика, имеющего разного вида окошки с застежками. В окошечке  находятся картинки с изображением </a:t>
            </a:r>
            <a:r>
              <a:rPr lang="ru-RU" dirty="0" smtClean="0">
                <a:latin typeface="Cambria" panose="02040503050406030204" pitchFamily="18" charset="0"/>
              </a:rPr>
              <a:t>сюжетов из русских народных сказок.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Ребенку предлагается по картинке назвать сказку.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Коротко рассказать угаданную сказку.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Проанализировать поступки героев сказки.</a:t>
            </a:r>
            <a:endParaRPr lang="ru-RU" dirty="0">
              <a:latin typeface="Cambria" panose="02040503050406030204" pitchFamily="18" charset="0"/>
            </a:endParaRPr>
          </a:p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Documents and Settings\МБДОУ\Мои документы\Мои рисунки\ЭКСПЕРТНЫЙ СОВЕТ группы 2\эксп.совет группа 2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63" y="4239115"/>
            <a:ext cx="2872438" cy="21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МБДОУ\Мои документы\Мои рисунки\ЭКСПЕРТНЫЙ СОВЕТ группы 2\эксп.совет группа 2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8" y="4404119"/>
            <a:ext cx="2796642" cy="2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9900CC"/>
                </a:solidFill>
                <a:latin typeface="Cambria" panose="02040503050406030204" pitchFamily="18" charset="0"/>
              </a:rPr>
              <a:t>«Путешествие в </a:t>
            </a:r>
            <a:r>
              <a:rPr lang="ru-RU" altLang="ru-RU" sz="2400" b="1" i="1" dirty="0" err="1" smtClean="0">
                <a:solidFill>
                  <a:srgbClr val="9900CC"/>
                </a:solidFill>
                <a:latin typeface="Cambria" panose="02040503050406030204" pitchFamily="18" charset="0"/>
              </a:rPr>
              <a:t>Мультляндию</a:t>
            </a:r>
            <a:r>
              <a:rPr lang="ru-RU" altLang="ru-RU" sz="2400" b="1" i="1" dirty="0" smtClean="0">
                <a:solidFill>
                  <a:srgbClr val="9900CC"/>
                </a:solidFill>
                <a:latin typeface="Cambria" panose="02040503050406030204" pitchFamily="18" charset="0"/>
              </a:rPr>
              <a:t>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Продолжать развивать интерес детей к художественной литературе, мультфильмам.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Совершенствовать грамматический строй речи.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>
                <a:latin typeface="Cambria" panose="02040503050406030204" pitchFamily="18" charset="0"/>
              </a:rPr>
              <a:t>игра представляет собой игрушку в форме домика, имеющего разного вида окошки с застежками. В окошечке  находятся картинки с изображением </a:t>
            </a:r>
            <a:r>
              <a:rPr lang="ru-RU" dirty="0" smtClean="0">
                <a:latin typeface="Cambria" panose="02040503050406030204" pitchFamily="18" charset="0"/>
              </a:rPr>
              <a:t>сюжетов из мультфильмов.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Ребенку предлагается отгадать загадку и найти соответствующий мультфильм.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Рассказать о поступках героев мультфильма.</a:t>
            </a:r>
            <a:endParaRPr lang="ru-RU" dirty="0">
              <a:latin typeface="Cambria" panose="02040503050406030204" pitchFamily="18" charset="0"/>
            </a:endParaRPr>
          </a:p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C:\Documents and Settings\МБДОУ\Мои документы\Мои рисунки\ЭКСПЕРТНЫЙ СОВЕТ группы 2\эксп.совет группа 2 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30" y="4134488"/>
            <a:ext cx="2882561" cy="21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МБДОУ\Мои документы\Мои рисунки\ЭКСПЕРТНЫЙ СОВЕТ группы 2\эксп.совет группа 2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0" y="4450545"/>
            <a:ext cx="2926450" cy="21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МБДОУ\Мои документы\Мои рисунки\ЭКСПЕРТНЫЙ СОВЕТ группы 2\эксп.совет группа 2 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134488"/>
            <a:ext cx="2577388" cy="19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1" y="625643"/>
            <a:ext cx="80735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21B525"/>
                </a:solidFill>
                <a:latin typeface="Cambria" panose="02040503050406030204" pitchFamily="18" charset="0"/>
              </a:rPr>
              <a:t>«Времена года»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Задачи: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Формировать систему представлений о временах года и их характерных особенностях.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Развивать мелкую моторику рук.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Описание игры: </a:t>
            </a:r>
            <a:r>
              <a:rPr lang="ru-RU" dirty="0">
                <a:latin typeface="Cambria" panose="02040503050406030204" pitchFamily="18" charset="0"/>
              </a:rPr>
              <a:t>игра представляет собой игрушку в форме </a:t>
            </a:r>
            <a:r>
              <a:rPr lang="ru-RU" dirty="0" smtClean="0">
                <a:latin typeface="Cambria" panose="02040503050406030204" pitchFamily="18" charset="0"/>
              </a:rPr>
              <a:t>домика. На домике имеются липучки, кнопки, застежки.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Ход игры: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Cambria" panose="02040503050406030204" pitchFamily="18" charset="0"/>
              </a:rPr>
              <a:t>Предлагается оформить домик  в соответствии с определенным временем года.</a:t>
            </a:r>
            <a:endParaRPr lang="ru-RU" dirty="0">
              <a:latin typeface="Cambria" panose="02040503050406030204" pitchFamily="18" charset="0"/>
            </a:endParaRPr>
          </a:p>
          <a:p>
            <a:pPr>
              <a:defRPr/>
            </a:pPr>
            <a:endParaRPr lang="ru-RU" dirty="0">
              <a:latin typeface="Cambria" panose="02040503050406030204" pitchFamily="18" charset="0"/>
            </a:endParaRPr>
          </a:p>
          <a:p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C:\Documents and Settings\МБДОУ\Мои документы\Мои рисунки\ЭКСПЕРТНЫЙ СОВЕТ группы 2\эксп.совет группа 2 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6" y="4267199"/>
            <a:ext cx="2897066" cy="21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МБДОУ\Мои документы\Мои рисунки\ЭКСПЕРТНЫЙ СОВЕТ группы 2\эксп.совет группа 2 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45" y="4838700"/>
            <a:ext cx="2353574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МБДОУ\Мои документы\Мои рисунки\ЭКСПЕРТНЫЙ СОВЕТ группы 2\эксп.совет группа 2 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311623"/>
            <a:ext cx="2548028" cy="1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МБДОУ\Мои документы\Мои рисунки\ЭКСПЕРТНЫЙ СОВЕТ группы 2\эксп.совет группа 2 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8233" y="3618589"/>
            <a:ext cx="2456223" cy="18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841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Многофункциональный «Сказочный домик»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МБДОУ </cp:lastModifiedBy>
  <cp:revision>22</cp:revision>
  <dcterms:created xsi:type="dcterms:W3CDTF">2014-06-21T12:34:35Z</dcterms:created>
  <dcterms:modified xsi:type="dcterms:W3CDTF">2017-04-26T12:07:03Z</dcterms:modified>
</cp:coreProperties>
</file>